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1" r:id="rId2"/>
  </p:sldMasterIdLst>
  <p:notesMasterIdLst>
    <p:notesMasterId r:id="rId17"/>
  </p:notesMasterIdLst>
  <p:handoutMasterIdLst>
    <p:handoutMasterId r:id="rId18"/>
  </p:handoutMasterIdLst>
  <p:sldIdLst>
    <p:sldId id="258" r:id="rId3"/>
    <p:sldId id="289" r:id="rId4"/>
    <p:sldId id="260" r:id="rId5"/>
    <p:sldId id="275" r:id="rId6"/>
    <p:sldId id="278" r:id="rId7"/>
    <p:sldId id="279" r:id="rId8"/>
    <p:sldId id="285" r:id="rId9"/>
    <p:sldId id="280" r:id="rId10"/>
    <p:sldId id="282" r:id="rId11"/>
    <p:sldId id="283" r:id="rId12"/>
    <p:sldId id="284" r:id="rId13"/>
    <p:sldId id="286" r:id="rId14"/>
    <p:sldId id="290" r:id="rId15"/>
    <p:sldId id="28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324" autoAdjust="0"/>
  </p:normalViewPr>
  <p:slideViewPr>
    <p:cSldViewPr snapToGrid="0">
      <p:cViewPr>
        <p:scale>
          <a:sx n="75" d="100"/>
          <a:sy n="7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F56494-8F57-4A9D-803C-C7C841980B8A}" type="datetimeFigureOut">
              <a:rPr lang="nl-NL" smtClean="0"/>
              <a:pPr>
                <a:defRPr/>
              </a:pPr>
              <a:t>20-4-2016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anose="020B0503020204020204" pitchFamily="34" charset="0"/>
              </a:defRPr>
            </a:lvl1pPr>
          </a:lstStyle>
          <a:p>
            <a:fld id="{A1700254-9A68-4166-BE4A-0B64B7EC235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127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8075B3-F6F3-416F-AD43-090CA0ED238A}" type="datetimeFigureOut">
              <a:rPr lang="nl-NL" smtClean="0"/>
              <a:pPr>
                <a:defRPr/>
              </a:pPr>
              <a:t>20-4-2016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anose="020B0503020204020204" pitchFamily="34" charset="0"/>
              </a:defRPr>
            </a:lvl1pPr>
          </a:lstStyle>
          <a:p>
            <a:fld id="{F97B9605-2228-41B3-A667-858E7C778B22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572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6387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42381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8435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0868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DCF4-3BDC-45CD-8FCA-103E63D9061E}" type="datetimeFigureOut">
              <a:rPr lang="nl-BE" smtClean="0"/>
              <a:t>20/04/2016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BD704-C2C2-47EB-82A5-6D80C728D5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280343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66565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933492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176324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5893747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401463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C2370-BFC5-4CDE-99ED-B879B2D8E1F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156882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B59A-E307-443B-AADE-AE6C55B6134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476964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558261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EDCF4-3BDC-45CD-8FCA-103E63D9061E}" type="datetimeFigureOut">
              <a:rPr lang="nl-BE" smtClean="0"/>
              <a:t>20/04/2016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BD704-C2C2-47EB-82A5-6D80C728D54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711329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D6B7D-AD2D-4AE3-916C-AC20DDDE64C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64845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FCD-2AA4-4E6C-83F2-41B80159EDD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352411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27386-D593-47CC-BA3C-6469BE9C466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14424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C3CAF-35B1-4760-B623-1D9867DE0C5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729522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80FF4-2BC1-4E2B-A96D-5AD680ABBA8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818884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0E4A-B1FC-4D08-A4E9-CC5FF28E5A9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316545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22 juli 2012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Typ hier de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596E5AE-C839-4677-AEF4-615F7BC9285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788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</p:sldLayoutIdLst>
  <p:transition spd="med">
    <p:fade/>
  </p:transition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Wooden</a:t>
            </a:r>
            <a:r>
              <a:rPr lang="nl-NL" dirty="0"/>
              <a:t> </a:t>
            </a:r>
            <a:r>
              <a:rPr lang="nl-NL" dirty="0" err="1"/>
              <a:t>dome</a:t>
            </a:r>
            <a:r>
              <a:rPr lang="nl-NL" dirty="0"/>
              <a:t> shelter</a:t>
            </a:r>
          </a:p>
        </p:txBody>
      </p:sp>
      <p:sp>
        <p:nvSpPr>
          <p:cNvPr id="15362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nl-NL" dirty="0" err="1"/>
              <a:t>Ákos</a:t>
            </a:r>
            <a:r>
              <a:rPr lang="nl-NL" dirty="0"/>
              <a:t> </a:t>
            </a:r>
            <a:r>
              <a:rPr lang="nl-NL" dirty="0" err="1"/>
              <a:t>Serfozo</a:t>
            </a:r>
            <a:r>
              <a:rPr lang="nl-NL" dirty="0"/>
              <a:t>, Constantin </a:t>
            </a:r>
            <a:r>
              <a:rPr lang="nl-NL" dirty="0" err="1"/>
              <a:t>Domenic</a:t>
            </a:r>
            <a:r>
              <a:rPr lang="nl-NL" dirty="0"/>
              <a:t> </a:t>
            </a:r>
            <a:r>
              <a:rPr lang="nl-NL" dirty="0" err="1"/>
              <a:t>Stancel</a:t>
            </a:r>
            <a:r>
              <a:rPr lang="nl-NL" dirty="0"/>
              <a:t>, </a:t>
            </a:r>
            <a:r>
              <a:rPr lang="nl-NL" dirty="0" err="1"/>
              <a:t>Jaehyn</a:t>
            </a:r>
            <a:r>
              <a:rPr lang="nl-NL" dirty="0"/>
              <a:t> Park, Joppe Balbaert, Marine </a:t>
            </a:r>
            <a:r>
              <a:rPr lang="nl-NL" dirty="0" err="1"/>
              <a:t>Cazelles</a:t>
            </a:r>
            <a:r>
              <a:rPr lang="nl-NL" dirty="0"/>
              <a:t>, Ramon </a:t>
            </a:r>
            <a:r>
              <a:rPr lang="nl-NL" dirty="0" err="1"/>
              <a:t>Marimon</a:t>
            </a:r>
            <a:r>
              <a:rPr lang="nl-NL" dirty="0"/>
              <a:t> </a:t>
            </a:r>
            <a:r>
              <a:rPr lang="nl-NL" dirty="0" err="1"/>
              <a:t>Farran</a:t>
            </a:r>
            <a:r>
              <a:rPr lang="nl-NL" dirty="0"/>
              <a:t> </a:t>
            </a:r>
          </a:p>
        </p:txBody>
      </p:sp>
      <p:pic>
        <p:nvPicPr>
          <p:cNvPr id="1026" name="Picture 2" descr="http://www.eps2016-wiki2.dee.isep.ipp.pt/lib/exe/fetch.php?w=300&amp;tok=ba2125&amp;media=logo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067" y="417050"/>
            <a:ext cx="285750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Ethical</a:t>
            </a:r>
            <a:r>
              <a:rPr lang="nl-BE" dirty="0"/>
              <a:t> and </a:t>
            </a:r>
            <a:r>
              <a:rPr lang="nl-BE" dirty="0" err="1"/>
              <a:t>Deontological</a:t>
            </a:r>
            <a:r>
              <a:rPr lang="nl-BE" dirty="0"/>
              <a:t> Concerns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577009"/>
            <a:ext cx="8596668" cy="4464353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“Ethics is knowing the difference between what you have a right to do and what is right to do.”</a:t>
            </a:r>
            <a:r>
              <a:rPr lang="en-US" dirty="0"/>
              <a:t> - Potter Stewart</a:t>
            </a:r>
            <a:endParaRPr lang="hu-HU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Codes of ethics are present in all the aspects of our life such as personal or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profes</a:t>
            </a:r>
            <a:r>
              <a:rPr lang="hu-HU" dirty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ional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hu-H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Kép 3" descr="ethics-and-compli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66" y="2321845"/>
            <a:ext cx="6300803" cy="266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64616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Project Development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13" name="Tijdelijke aanduiding voor inhoud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673" y="1688623"/>
            <a:ext cx="2321863" cy="183086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072" y="2991705"/>
            <a:ext cx="3450928" cy="3049657"/>
          </a:xfrm>
          <a:prstGeom prst="rect">
            <a:avLst/>
          </a:prstGeom>
        </p:spPr>
      </p:pic>
      <p:sp>
        <p:nvSpPr>
          <p:cNvPr id="15" name="Ovaal 14"/>
          <p:cNvSpPr/>
          <p:nvPr/>
        </p:nvSpPr>
        <p:spPr>
          <a:xfrm>
            <a:off x="4744278" y="1723526"/>
            <a:ext cx="583096" cy="6221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7" name="Rechte verbindingslijn met pijl 16"/>
          <p:cNvCxnSpPr>
            <a:stCxn id="15" idx="5"/>
          </p:cNvCxnSpPr>
          <p:nvPr/>
        </p:nvCxnSpPr>
        <p:spPr>
          <a:xfrm>
            <a:off x="5241982" y="2254529"/>
            <a:ext cx="1490122" cy="1420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al 18"/>
          <p:cNvSpPr/>
          <p:nvPr/>
        </p:nvSpPr>
        <p:spPr>
          <a:xfrm>
            <a:off x="4558748" y="2862470"/>
            <a:ext cx="768626" cy="8123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1" name="Rechte verbindingslijn met pijl 20"/>
          <p:cNvCxnSpPr>
            <a:stCxn id="19" idx="3"/>
          </p:cNvCxnSpPr>
          <p:nvPr/>
        </p:nvCxnSpPr>
        <p:spPr>
          <a:xfrm flipH="1">
            <a:off x="3914049" y="3555859"/>
            <a:ext cx="757262" cy="118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53" y="3215766"/>
            <a:ext cx="3019220" cy="27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5929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Project Development (2)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6456" y="2507534"/>
            <a:ext cx="4386228" cy="237168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34" y="2507534"/>
            <a:ext cx="3480766" cy="24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64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Project Development (3)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11" name="Picture 2" descr="http://www.eps2016-wiki2.dee.isep.ipp.pt/lib/exe/fetch.php?media=system_schematic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756" y="1930400"/>
            <a:ext cx="6309823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423580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Conclusion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677334" y="1696279"/>
            <a:ext cx="8596668" cy="4345084"/>
          </a:xfrm>
        </p:spPr>
        <p:txBody>
          <a:bodyPr/>
          <a:lstStyle/>
          <a:p>
            <a:r>
              <a:rPr lang="en-GB" dirty="0"/>
              <a:t>How did we develop the project during the first months?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What do we still have to do?</a:t>
            </a:r>
          </a:p>
          <a:p>
            <a:pPr lvl="1"/>
            <a:r>
              <a:rPr lang="en-GB" dirty="0"/>
              <a:t>Improve previous work</a:t>
            </a:r>
          </a:p>
          <a:p>
            <a:pPr lvl="1"/>
            <a:r>
              <a:rPr lang="en-GB" dirty="0"/>
              <a:t>Calculation of the dome structure</a:t>
            </a:r>
          </a:p>
          <a:p>
            <a:pPr lvl="1"/>
            <a:r>
              <a:rPr lang="en-GB" dirty="0"/>
              <a:t>Further development of functionalities</a:t>
            </a:r>
          </a:p>
          <a:p>
            <a:pPr lvl="1"/>
            <a:r>
              <a:rPr lang="en-GB" dirty="0"/>
              <a:t>Build the prototype and test it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3314265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Outline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State of </a:t>
            </a:r>
            <a:r>
              <a:rPr lang="nl-BE" dirty="0" err="1"/>
              <a:t>the</a:t>
            </a:r>
            <a:r>
              <a:rPr lang="nl-BE" dirty="0"/>
              <a:t> art</a:t>
            </a:r>
          </a:p>
          <a:p>
            <a:r>
              <a:rPr lang="nl-BE" dirty="0"/>
              <a:t>Project Management</a:t>
            </a:r>
          </a:p>
          <a:p>
            <a:r>
              <a:rPr lang="nl-BE" dirty="0"/>
              <a:t>Marketing </a:t>
            </a:r>
          </a:p>
          <a:p>
            <a:r>
              <a:rPr lang="nl-BE" dirty="0" err="1"/>
              <a:t>Sustainability</a:t>
            </a:r>
            <a:endParaRPr lang="nl-BE" dirty="0"/>
          </a:p>
          <a:p>
            <a:r>
              <a:rPr lang="nl-BE" dirty="0" err="1"/>
              <a:t>Ethics</a:t>
            </a:r>
            <a:endParaRPr lang="nl-BE" dirty="0"/>
          </a:p>
          <a:p>
            <a:r>
              <a:rPr lang="nl-BE" dirty="0"/>
              <a:t>Product development</a:t>
            </a:r>
          </a:p>
        </p:txBody>
      </p:sp>
    </p:spTree>
    <p:extLst>
      <p:ext uri="{BB962C8B-B14F-4D97-AF65-F5344CB8AC3E}">
        <p14:creationId xmlns:p14="http://schemas.microsoft.com/office/powerpoint/2010/main" val="317628476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State of </a:t>
            </a:r>
            <a:r>
              <a:rPr lang="nl-NL" dirty="0" err="1"/>
              <a:t>the</a:t>
            </a:r>
            <a:r>
              <a:rPr lang="nl-NL" dirty="0"/>
              <a:t> art</a:t>
            </a:r>
          </a:p>
        </p:txBody>
      </p:sp>
      <p:graphicFrame>
        <p:nvGraphicFramePr>
          <p:cNvPr id="2" name="Tijdelijke aanduiding voor inhoud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87822"/>
              </p:ext>
            </p:extLst>
          </p:nvPr>
        </p:nvGraphicFramePr>
        <p:xfrm>
          <a:off x="677691" y="1588052"/>
          <a:ext cx="8596311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1272202696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632368740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21100830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/>
                        <a:t>Dome</a:t>
                      </a:r>
                      <a:r>
                        <a:rPr lang="nl-BE" dirty="0"/>
                        <a:t> Kits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/>
                        <a:t>Timberline</a:t>
                      </a:r>
                      <a:r>
                        <a:rPr lang="nl-BE" dirty="0"/>
                        <a:t> </a:t>
                      </a:r>
                      <a:r>
                        <a:rPr lang="nl-BE" dirty="0" err="1"/>
                        <a:t>Geodesics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583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err="1"/>
                        <a:t>Connections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892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err="1"/>
                        <a:t>Material</a:t>
                      </a:r>
                      <a:r>
                        <a:rPr lang="nl-BE" dirty="0"/>
                        <a:t> </a:t>
                      </a:r>
                      <a:r>
                        <a:rPr lang="nl-BE" dirty="0" err="1"/>
                        <a:t>beams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Southern</a:t>
                      </a:r>
                      <a:r>
                        <a:rPr lang="nl-BE" baseline="0" dirty="0"/>
                        <a:t> Pine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Douglas </a:t>
                      </a:r>
                      <a:r>
                        <a:rPr lang="nl-BE" dirty="0" err="1"/>
                        <a:t>Fir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948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err="1"/>
                        <a:t>Material</a:t>
                      </a:r>
                      <a:r>
                        <a:rPr lang="nl-BE" dirty="0"/>
                        <a:t> panels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/>
                        <a:t>Plywood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/>
                        <a:t>Plywood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290580"/>
                  </a:ext>
                </a:extLst>
              </a:tr>
            </a:tbl>
          </a:graphicData>
        </a:graphic>
      </p:graphicFrame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nl-NL" dirty="0">
                <a:solidFill>
                  <a:srgbClr val="687F00"/>
                </a:solidFill>
              </a:rPr>
              <a:t>2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46" y="1993720"/>
            <a:ext cx="1905000" cy="2390775"/>
          </a:xfrm>
          <a:prstGeom prst="rect">
            <a:avLst/>
          </a:prstGeom>
        </p:spPr>
      </p:pic>
      <p:pic>
        <p:nvPicPr>
          <p:cNvPr id="11" name="Afbeelding 10" descr="preview00601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313" y="2215804"/>
            <a:ext cx="1895475" cy="1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State of </a:t>
            </a:r>
            <a:r>
              <a:rPr lang="nl-BE" dirty="0" err="1"/>
              <a:t>the</a:t>
            </a:r>
            <a:r>
              <a:rPr lang="nl-BE" dirty="0"/>
              <a:t> art (2)</a:t>
            </a:r>
          </a:p>
        </p:txBody>
      </p:sp>
      <p:graphicFrame>
        <p:nvGraphicFramePr>
          <p:cNvPr id="7" name="Tijdelijke aanduiding voor inhou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031253"/>
              </p:ext>
            </p:extLst>
          </p:nvPr>
        </p:nvGraphicFramePr>
        <p:xfrm>
          <a:off x="677863" y="2160588"/>
          <a:ext cx="8596312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2895742171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2117176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Advantages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Disadvantages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158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Big volume,</a:t>
                      </a:r>
                      <a:r>
                        <a:rPr lang="en-GB" baseline="0" noProof="0" dirty="0"/>
                        <a:t> small surface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Complex design process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429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Aerodynamic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Waterproofness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39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Natural air circulation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Need for custom</a:t>
                      </a:r>
                      <a:r>
                        <a:rPr lang="en-GB" baseline="0" noProof="0" dirty="0"/>
                        <a:t> fitting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866828"/>
                  </a:ext>
                </a:extLst>
              </a:tr>
            </a:tbl>
          </a:graphicData>
        </a:graphic>
      </p:graphicFrame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526393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Project Management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9" name="Tijdelijke aanduiding voor inhoud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8596312" cy="36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3063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Marketing: Target Market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165" y="2045162"/>
            <a:ext cx="5619006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22985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Marketing Mix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3607" y="1270000"/>
            <a:ext cx="4344121" cy="46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0794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9357"/>
          </a:xfrm>
        </p:spPr>
        <p:txBody>
          <a:bodyPr/>
          <a:lstStyle/>
          <a:p>
            <a:r>
              <a:rPr lang="nl-BE" dirty="0" err="1"/>
              <a:t>Sustainability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8" name="Pictur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1518145"/>
            <a:ext cx="8596312" cy="441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8358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9357"/>
          </a:xfrm>
        </p:spPr>
        <p:txBody>
          <a:bodyPr/>
          <a:lstStyle/>
          <a:p>
            <a:r>
              <a:rPr lang="nl-BE" dirty="0" err="1"/>
              <a:t>Sustainability</a:t>
            </a:r>
            <a:r>
              <a:rPr lang="nl-BE" dirty="0"/>
              <a:t> (2)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74947" y="6041362"/>
            <a:ext cx="1142126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srgbClr val="687F00"/>
                </a:solidFill>
              </a:rPr>
              <a:t>21st of April 2016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err="1">
                <a:solidFill>
                  <a:srgbClr val="687F00"/>
                </a:solidFill>
              </a:rPr>
              <a:t>Ákos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Serfozo</a:t>
            </a:r>
            <a:r>
              <a:rPr lang="fr-FR" dirty="0">
                <a:solidFill>
                  <a:srgbClr val="687F00"/>
                </a:solidFill>
              </a:rPr>
              <a:t>, Constantin Domenic </a:t>
            </a:r>
            <a:r>
              <a:rPr lang="fr-FR" dirty="0" err="1">
                <a:solidFill>
                  <a:srgbClr val="687F00"/>
                </a:solidFill>
              </a:rPr>
              <a:t>Stancel</a:t>
            </a:r>
            <a:r>
              <a:rPr lang="fr-FR" dirty="0">
                <a:solidFill>
                  <a:srgbClr val="687F00"/>
                </a:solidFill>
              </a:rPr>
              <a:t>, </a:t>
            </a:r>
            <a:r>
              <a:rPr lang="fr-FR" dirty="0" err="1">
                <a:solidFill>
                  <a:srgbClr val="687F00"/>
                </a:solidFill>
              </a:rPr>
              <a:t>Jaehyn</a:t>
            </a:r>
            <a:r>
              <a:rPr lang="fr-FR" dirty="0">
                <a:solidFill>
                  <a:srgbClr val="687F00"/>
                </a:solidFill>
              </a:rPr>
              <a:t> Park, Joppe Balbaert, Marine </a:t>
            </a:r>
            <a:r>
              <a:rPr lang="fr-FR" dirty="0" err="1">
                <a:solidFill>
                  <a:srgbClr val="687F00"/>
                </a:solidFill>
              </a:rPr>
              <a:t>Cazelles</a:t>
            </a:r>
            <a:r>
              <a:rPr lang="fr-FR" dirty="0">
                <a:solidFill>
                  <a:srgbClr val="687F00"/>
                </a:solidFill>
              </a:rPr>
              <a:t>, Ramon </a:t>
            </a:r>
            <a:r>
              <a:rPr lang="fr-FR" dirty="0" err="1">
                <a:solidFill>
                  <a:srgbClr val="687F00"/>
                </a:solidFill>
              </a:rPr>
              <a:t>Marimon</a:t>
            </a:r>
            <a:r>
              <a:rPr lang="fr-FR" dirty="0">
                <a:solidFill>
                  <a:srgbClr val="687F00"/>
                </a:solidFill>
              </a:rPr>
              <a:t> </a:t>
            </a:r>
            <a:r>
              <a:rPr lang="fr-FR" dirty="0" err="1">
                <a:solidFill>
                  <a:srgbClr val="687F00"/>
                </a:solidFill>
              </a:rPr>
              <a:t>Farran</a:t>
            </a:r>
            <a:r>
              <a:rPr lang="fr-FR" dirty="0">
                <a:solidFill>
                  <a:srgbClr val="687F00"/>
                </a:solidFill>
              </a:rPr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A8449-B916-4AA8-A17E-2588DEA8CFD8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258957"/>
            <a:ext cx="8596668" cy="4782405"/>
          </a:xfrm>
        </p:spPr>
        <p:txBody>
          <a:bodyPr anchor="b"/>
          <a:lstStyle/>
          <a:p>
            <a:r>
              <a:rPr lang="en-US" dirty="0"/>
              <a:t>Sustainability is the capacity to endure; it is how biological systems remain diverse and productive indefinitely. </a:t>
            </a:r>
          </a:p>
          <a:p>
            <a:endParaRPr lang="nl-BE" dirty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55" y="1152939"/>
            <a:ext cx="3933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8781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25A32F2-BBDE-4008-9FC8-A5BDABEDCF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499</Words>
  <Application>Microsoft Office PowerPoint</Application>
  <PresentationFormat>Breedbeeld</PresentationFormat>
  <Paragraphs>106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Corbel</vt:lpstr>
      <vt:lpstr>Trebuchet MS</vt:lpstr>
      <vt:lpstr>Wingdings 3</vt:lpstr>
      <vt:lpstr>Facet</vt:lpstr>
      <vt:lpstr>Wooden dome shelter</vt:lpstr>
      <vt:lpstr>Outline</vt:lpstr>
      <vt:lpstr>State of the art</vt:lpstr>
      <vt:lpstr>State of the art (2)</vt:lpstr>
      <vt:lpstr>Project Management</vt:lpstr>
      <vt:lpstr>Marketing: Target Market</vt:lpstr>
      <vt:lpstr>Marketing Mix</vt:lpstr>
      <vt:lpstr>Sustainability</vt:lpstr>
      <vt:lpstr>Sustainability (2)</vt:lpstr>
      <vt:lpstr>Ethical and Deontological Concerns</vt:lpstr>
      <vt:lpstr>Project Development</vt:lpstr>
      <vt:lpstr>Project Development (2)</vt:lpstr>
      <vt:lpstr>Project Development (3)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2016-04-15T12:23:28Z</dcterms:created>
  <dcterms:modified xsi:type="dcterms:W3CDTF">2016-04-20T12:22:50Z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TC030988899991</vt:lpwstr>
  </property>
</Properties>
</file>