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1" r:id="rId2"/>
  </p:sldMasterIdLst>
  <p:notesMasterIdLst>
    <p:notesMasterId r:id="rId20"/>
  </p:notesMasterIdLst>
  <p:handoutMasterIdLst>
    <p:handoutMasterId r:id="rId21"/>
  </p:handoutMasterIdLst>
  <p:sldIdLst>
    <p:sldId id="258" r:id="rId3"/>
    <p:sldId id="289" r:id="rId4"/>
    <p:sldId id="291" r:id="rId5"/>
    <p:sldId id="290" r:id="rId6"/>
    <p:sldId id="299" r:id="rId7"/>
    <p:sldId id="297" r:id="rId8"/>
    <p:sldId id="298" r:id="rId9"/>
    <p:sldId id="292" r:id="rId10"/>
    <p:sldId id="300" r:id="rId11"/>
    <p:sldId id="293" r:id="rId12"/>
    <p:sldId id="301" r:id="rId13"/>
    <p:sldId id="294" r:id="rId14"/>
    <p:sldId id="302" r:id="rId15"/>
    <p:sldId id="295" r:id="rId16"/>
    <p:sldId id="303" r:id="rId17"/>
    <p:sldId id="304" r:id="rId18"/>
    <p:sldId id="29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324" autoAdjust="0"/>
  </p:normalViewPr>
  <p:slideViewPr>
    <p:cSldViewPr snapToGrid="0">
      <p:cViewPr varScale="1">
        <p:scale>
          <a:sx n="68" d="100"/>
          <a:sy n="68" d="100"/>
        </p:scale>
        <p:origin x="84" y="16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20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F56494-8F57-4A9D-803C-C7C841980B8A}" type="datetimeFigureOut">
              <a:rPr lang="nl-NL" smtClean="0"/>
              <a:pPr>
                <a:defRPr/>
              </a:pPr>
              <a:t>11-6-2016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A1700254-9A68-4166-BE4A-0B64B7EC235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1279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8075B3-F6F3-416F-AD43-090CA0ED238A}" type="datetimeFigureOut">
              <a:rPr lang="nl-NL" smtClean="0"/>
              <a:pPr>
                <a:defRPr/>
              </a:pPr>
              <a:t>11-6-2016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 dirty="0"/>
              <a:t>Klik om de modelstijlen te bewerken</a:t>
            </a:r>
          </a:p>
          <a:p>
            <a:pPr lvl="1"/>
            <a:r>
              <a:rPr lang="nl-NL" noProof="0" dirty="0"/>
              <a:t>Tweede niveau</a:t>
            </a:r>
          </a:p>
          <a:p>
            <a:pPr lvl="2"/>
            <a:r>
              <a:rPr lang="nl-NL" noProof="0" dirty="0"/>
              <a:t>Derde niveau</a:t>
            </a:r>
          </a:p>
          <a:p>
            <a:pPr lvl="3"/>
            <a:r>
              <a:rPr lang="nl-NL" noProof="0" dirty="0"/>
              <a:t>Vierde niveau</a:t>
            </a:r>
          </a:p>
          <a:p>
            <a:pPr lvl="4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F97B9605-2228-41B3-A667-858E7C778B2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1572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PT"/>
          </a:p>
        </p:txBody>
      </p:sp>
      <p:sp>
        <p:nvSpPr>
          <p:cNvPr id="16387" name="Tijdelijke aanduiding voor dia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42381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DCF4-3BDC-45CD-8FCA-103E63D9061E}" type="datetimeFigureOut">
              <a:rPr lang="nl-BE" smtClean="0"/>
              <a:t>11/06/2016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D704-C2C2-47EB-82A5-6D80C728D5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52803430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665654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2933492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9176324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5893747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4014631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2370-BFC5-4CDE-99ED-B879B2D8E1F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156882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CB59A-E307-443B-AADE-AE6C55B6134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94769645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558261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DCF4-3BDC-45CD-8FCA-103E63D9061E}" type="datetimeFigureOut">
              <a:rPr lang="nl-BE" smtClean="0"/>
              <a:t>11/06/2016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BD704-C2C2-47EB-82A5-6D80C728D54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6711329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D6B7D-AD2D-4AE3-916C-AC20DDDE64C5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648450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57FCD-2AA4-4E6C-83F2-41B80159EDD0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352411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27386-D593-47CC-BA3C-6469BE9C4663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144242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C3CAF-35B1-4760-B623-1D9867DE0C5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729522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80FF4-2BC1-4E2B-A96D-5AD680ABBA8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818884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10E4A-B1FC-4D08-A4E9-CC5FF28E5A9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316545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nl-NL"/>
              <a:t>22 juli 2012</a:t>
            </a:r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nl-NL"/>
              <a:t>Typ hier de voettekst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596E5AE-C839-4677-AEF4-615F7BC92858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788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</p:sldLayoutIdLst>
  <p:transition spd="med">
    <p:fade/>
  </p:transition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Wooden dome shelter</a:t>
            </a:r>
          </a:p>
        </p:txBody>
      </p:sp>
      <p:sp>
        <p:nvSpPr>
          <p:cNvPr id="15362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Ákos Serfozo, Constantin Domenic Stancel, Jaehyun Park, Joppe Balbaert, Marine Cazelles, Ramon Marimon Farran </a:t>
            </a:r>
          </a:p>
        </p:txBody>
      </p:sp>
      <p:pic>
        <p:nvPicPr>
          <p:cNvPr id="1026" name="Picture 2" descr="http://www.eps2016-wiki2.dee.isep.ipp.pt/lib/exe/fetch.php?w=300&amp;tok=ba2125&amp;media=logo_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7" y="417050"/>
            <a:ext cx="285750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0249" cy="795130"/>
          </a:xfrm>
        </p:spPr>
        <p:txBody>
          <a:bodyPr>
            <a:normAutofit/>
          </a:bodyPr>
          <a:lstStyle/>
          <a:p>
            <a:r>
              <a:rPr lang="en-US" dirty="0"/>
              <a:t>Project Development: Automatic Window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Concept of the window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 descr="http://www.eps2016-wiki2.dee.isep.ipp.pt/lib/exe/fetch.php?w=300&amp;tok=3c5ae9&amp;media=a-a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3" y="2726127"/>
            <a:ext cx="4721167" cy="302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eps2016-wiki2.dee.isep.ipp.pt/lib/exe/fetch.php?w=300&amp;tok=dea4ea&amp;media=b-bx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1464" y="2583251"/>
            <a:ext cx="4586118" cy="3164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336433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0249" cy="795130"/>
          </a:xfrm>
        </p:spPr>
        <p:txBody>
          <a:bodyPr>
            <a:normAutofit fontScale="90000"/>
          </a:bodyPr>
          <a:lstStyle/>
          <a:p>
            <a:r>
              <a:rPr lang="en-US" dirty="0"/>
              <a:t>Project Development: Automatic Window (2)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Window in the scale model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 descr="http://www.eps2016-wiki2.dee.isep.ipp.pt/lib/exe/fetch.php?w=500&amp;tok=1bd135&amp;media=overallviewwindow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1" t="6205" r="14496"/>
          <a:stretch/>
        </p:blipFill>
        <p:spPr bwMode="auto">
          <a:xfrm>
            <a:off x="677333" y="1988242"/>
            <a:ext cx="3780303" cy="3470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eps2016-wiki2.dee.isep.ipp.pt/lib/exe/fetch.php?w=500&amp;tok=15e610&amp;media=openedwindow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7" r="9180"/>
          <a:stretch/>
        </p:blipFill>
        <p:spPr bwMode="auto">
          <a:xfrm>
            <a:off x="4770783" y="1987199"/>
            <a:ext cx="4503219" cy="3471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322122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Project Development: Junction Node 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Concept of the junction node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Special junction node foundation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122" name="Picture 2" descr="http://www.eps2016-wiki2.dee.isep.ipp.pt/lib/exe/fetch.php?w=600&amp;tok=9c9244&amp;media=2016-04-28_11-09-12connectio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8" t="20928" r="22577" b="18923"/>
          <a:stretch/>
        </p:blipFill>
        <p:spPr bwMode="auto">
          <a:xfrm>
            <a:off x="677334" y="1958469"/>
            <a:ext cx="3061253" cy="176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www.eps2016-wiki2.dee.isep.ipp.pt/lib/exe/fetch.php?w=600&amp;tok=0d0550&amp;media=2016-04-28_11-11-55connection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16" t="5039" r="32647" b="39851"/>
          <a:stretch/>
        </p:blipFill>
        <p:spPr bwMode="auto">
          <a:xfrm>
            <a:off x="4207613" y="1958469"/>
            <a:ext cx="2965067" cy="176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eps2016-wiki2.dee.isep.ipp.pt/lib/exe/fetch.php?w=300&amp;tok=fb7199&amp;media=foundati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390" y="4260185"/>
            <a:ext cx="2857500" cy="17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295440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Project Development: Beams and Panels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Materials: Oak and plywood</a:t>
            </a:r>
          </a:p>
          <a:p>
            <a:r>
              <a:rPr lang="en-US" dirty="0"/>
              <a:t>Connection between beams and panels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6" name="Picture 2" descr="http://www.eps2016-wiki2.dee.isep.ipp.pt/lib/exe/fetch.php?w=400&amp;tok=6b19c9&amp;media=panel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0668" y="2243734"/>
            <a:ext cx="3810000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eps2016-wiki2.dee.isep.ipp.pt/lib/exe/fetch.php?w=400&amp;tok=007119&amp;media=panels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880" y="4003012"/>
            <a:ext cx="38100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www.eps2016-wiki2.dee.isep.ipp.pt/lib/exe/fetch.php?w=400&amp;tok=896e2e&amp;media=panels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4" y="3929660"/>
            <a:ext cx="381000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650130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Tests and results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14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Simulation in PowerFrame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Result of the optimization process: 80 mm by 80 mm section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2" name="Picture 4" descr="http://www.eps2016-wiki2.dee.isep.ipp.pt/lib/exe/fetch.php?w=500&amp;tok=e54630&amp;media=powerfram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4418" y="1762195"/>
            <a:ext cx="4762500" cy="356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9841883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Tests and results (2)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15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Points of attention during assembly process</a:t>
            </a:r>
          </a:p>
          <a:p>
            <a:pPr lvl="1"/>
            <a:r>
              <a:rPr lang="en-US" dirty="0"/>
              <a:t>Specific mark for each length of beam</a:t>
            </a:r>
          </a:p>
          <a:p>
            <a:pPr lvl="1"/>
            <a:r>
              <a:rPr lang="en-US" dirty="0"/>
              <a:t>Mark positioning of beam on the junction node</a:t>
            </a:r>
          </a:p>
          <a:p>
            <a:pPr lvl="1"/>
            <a:r>
              <a:rPr lang="en-US" dirty="0"/>
              <a:t>Clear instructions for each team working at the same time</a:t>
            </a:r>
          </a:p>
          <a:p>
            <a:pPr lvl="1"/>
            <a:r>
              <a:rPr lang="en-US" dirty="0"/>
              <a:t>Build the door and window completely before implementation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400426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Tests and results (3)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Final result of the scale model</a:t>
            </a:r>
          </a:p>
          <a:p>
            <a:endParaRPr lang="en-US" dirty="0"/>
          </a:p>
          <a:p>
            <a:r>
              <a:rPr lang="en-US" dirty="0"/>
              <a:t>Window and door function correctly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194" name="Picture 2" descr="http://www.eps2016-wiki2.dee.isep.ipp.pt/lib/exe/fetch.php?w=500&amp;tok=10dae6&amp;media=fullprototyp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845" y="1404730"/>
            <a:ext cx="3904157" cy="3420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428059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Conclusion and future development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17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Project is the result of collaboration of a diverse team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Difficulties solved as a team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Future development</a:t>
            </a:r>
          </a:p>
          <a:p>
            <a:pPr lvl="1"/>
            <a:r>
              <a:rPr lang="en-US" dirty="0"/>
              <a:t>Real conditions testing</a:t>
            </a:r>
          </a:p>
          <a:p>
            <a:pPr lvl="1"/>
            <a:r>
              <a:rPr lang="en-US" dirty="0"/>
              <a:t>User-friendliness</a:t>
            </a:r>
          </a:p>
          <a:p>
            <a:pPr lvl="1"/>
            <a:r>
              <a:rPr lang="en-US" dirty="0"/>
              <a:t>Interior design</a:t>
            </a:r>
          </a:p>
          <a:p>
            <a:pPr lvl="1"/>
            <a:r>
              <a:rPr lang="en-US" dirty="0"/>
              <a:t>Implementation of function panels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67667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Outline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>
            <a:normAutofit/>
          </a:bodyPr>
          <a:lstStyle/>
          <a:p>
            <a:r>
              <a:rPr lang="en-US" dirty="0"/>
              <a:t>Problem</a:t>
            </a:r>
          </a:p>
          <a:p>
            <a:r>
              <a:rPr lang="en-US" dirty="0"/>
              <a:t>Objective</a:t>
            </a:r>
          </a:p>
          <a:p>
            <a:r>
              <a:rPr lang="en-US" dirty="0"/>
              <a:t>Project management</a:t>
            </a:r>
          </a:p>
          <a:p>
            <a:r>
              <a:rPr lang="en-US" dirty="0"/>
              <a:t>Marketing</a:t>
            </a:r>
          </a:p>
          <a:p>
            <a:r>
              <a:rPr lang="en-US" dirty="0"/>
              <a:t>Sustainability</a:t>
            </a:r>
          </a:p>
          <a:p>
            <a:r>
              <a:rPr lang="en-US" dirty="0"/>
              <a:t>Project development</a:t>
            </a:r>
          </a:p>
          <a:p>
            <a:pPr lvl="1"/>
            <a:r>
              <a:rPr lang="en-US" dirty="0"/>
              <a:t>Door</a:t>
            </a:r>
          </a:p>
          <a:p>
            <a:pPr lvl="1"/>
            <a:r>
              <a:rPr lang="en-US" dirty="0"/>
              <a:t>Window</a:t>
            </a:r>
          </a:p>
          <a:p>
            <a:pPr lvl="1"/>
            <a:r>
              <a:rPr lang="en-US" dirty="0"/>
              <a:t>Junction nodes</a:t>
            </a:r>
          </a:p>
          <a:p>
            <a:r>
              <a:rPr lang="en-US" dirty="0"/>
              <a:t>Tests and results</a:t>
            </a:r>
          </a:p>
          <a:p>
            <a:r>
              <a:rPr lang="en-US" dirty="0"/>
              <a:t>Conclusion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28476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Problem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High use of energy and materials in the world</a:t>
            </a:r>
          </a:p>
          <a:p>
            <a:endParaRPr lang="en-US" dirty="0"/>
          </a:p>
          <a:p>
            <a:r>
              <a:rPr lang="en-US" dirty="0"/>
              <a:t>Demand for sustainable housing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45648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Objective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Design a wooden dome with:</a:t>
            </a:r>
          </a:p>
          <a:p>
            <a:pPr lvl="1"/>
            <a:r>
              <a:rPr lang="en-US" dirty="0"/>
              <a:t>Diameter 6,8 m</a:t>
            </a:r>
          </a:p>
          <a:p>
            <a:pPr lvl="1"/>
            <a:r>
              <a:rPr lang="en-US" dirty="0"/>
              <a:t>Automatic door</a:t>
            </a:r>
          </a:p>
          <a:p>
            <a:pPr lvl="1"/>
            <a:r>
              <a:rPr lang="en-US" dirty="0"/>
              <a:t>Automatic window</a:t>
            </a:r>
          </a:p>
          <a:p>
            <a:pPr lvl="1"/>
            <a:r>
              <a:rPr lang="en-US" dirty="0"/>
              <a:t>Efficient junction node</a:t>
            </a:r>
          </a:p>
          <a:p>
            <a:pPr lvl="1"/>
            <a:r>
              <a:rPr lang="en-US" dirty="0"/>
              <a:t>Sustainable materials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Build a scale model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81679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Project management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Useful techniques</a:t>
            </a:r>
          </a:p>
          <a:p>
            <a:pPr lvl="1"/>
            <a:r>
              <a:rPr lang="en-US" dirty="0"/>
              <a:t>WBS</a:t>
            </a:r>
          </a:p>
          <a:p>
            <a:pPr lvl="1"/>
            <a:r>
              <a:rPr lang="en-US" dirty="0"/>
              <a:t>Cost analysis</a:t>
            </a:r>
          </a:p>
          <a:p>
            <a:pPr lvl="1"/>
            <a:r>
              <a:rPr lang="en-US" dirty="0"/>
              <a:t>R and R matrix</a:t>
            </a:r>
          </a:p>
          <a:p>
            <a:pPr lvl="1"/>
            <a:endParaRPr lang="en-US" dirty="0"/>
          </a:p>
          <a:p>
            <a:r>
              <a:rPr lang="en-US" dirty="0"/>
              <a:t>Insufficiently used techniques</a:t>
            </a:r>
          </a:p>
          <a:p>
            <a:pPr lvl="1"/>
            <a:r>
              <a:rPr lang="en-US" dirty="0"/>
              <a:t>Communication register</a:t>
            </a:r>
          </a:p>
          <a:p>
            <a:pPr lvl="1"/>
            <a:r>
              <a:rPr lang="en-US" dirty="0"/>
              <a:t>Stakeholder management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972462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Marketing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GB" dirty="0"/>
              <a:t>Multifunctional alternative living environment with a small footprint</a:t>
            </a:r>
          </a:p>
          <a:p>
            <a:endParaRPr lang="en-GB" dirty="0"/>
          </a:p>
          <a:p>
            <a:endParaRPr lang="en-GB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Tijdelijke aanduiding voor inhoud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441" y="1802984"/>
            <a:ext cx="3981506" cy="423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23359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Sustainability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Sustainability highly valued by the team</a:t>
            </a:r>
          </a:p>
          <a:p>
            <a:endParaRPr lang="en-US" dirty="0"/>
          </a:p>
          <a:p>
            <a:r>
              <a:rPr lang="en-US" dirty="0"/>
              <a:t>Examples of sustainability measures:</a:t>
            </a:r>
          </a:p>
          <a:p>
            <a:pPr lvl="1"/>
            <a:r>
              <a:rPr lang="en-US" dirty="0"/>
              <a:t>Use of oak for the beams</a:t>
            </a:r>
          </a:p>
          <a:p>
            <a:pPr lvl="1"/>
            <a:r>
              <a:rPr lang="en-US" dirty="0"/>
              <a:t>Design of the automatic door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207617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5130"/>
          </a:xfrm>
        </p:spPr>
        <p:txBody>
          <a:bodyPr>
            <a:normAutofit/>
          </a:bodyPr>
          <a:lstStyle/>
          <a:p>
            <a:r>
              <a:rPr lang="en-US" dirty="0"/>
              <a:t>Project Development: Automatic Door 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Concept of the door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http://www.eps2016-wiki2.dee.isep.ipp.pt/lib/exe/fetch.php?media=door_top_op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093" y="2014754"/>
            <a:ext cx="4360154" cy="341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eps2016-wiki2.dee.isep.ipp.pt/lib/exe/fetch.php?media=door_top_clos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14754"/>
            <a:ext cx="4999003" cy="341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31385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784718" cy="795130"/>
          </a:xfrm>
        </p:spPr>
        <p:txBody>
          <a:bodyPr>
            <a:normAutofit/>
          </a:bodyPr>
          <a:lstStyle/>
          <a:p>
            <a:r>
              <a:rPr lang="en-US" dirty="0"/>
              <a:t>Project Development: Automatic Door (2)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974947" y="6041362"/>
            <a:ext cx="1142126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nl-NL" dirty="0">
                <a:solidFill>
                  <a:srgbClr val="687F00"/>
                </a:solidFill>
              </a:rPr>
              <a:t>16th of </a:t>
            </a:r>
            <a:r>
              <a:rPr lang="en-GB" dirty="0">
                <a:solidFill>
                  <a:srgbClr val="687F00"/>
                </a:solidFill>
              </a:rPr>
              <a:t>June</a:t>
            </a:r>
            <a:r>
              <a:rPr lang="nl-NL" dirty="0">
                <a:solidFill>
                  <a:srgbClr val="687F00"/>
                </a:solidFill>
              </a:rPr>
              <a:t> 2016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rgbClr val="687F00"/>
                </a:solidFill>
              </a:rPr>
              <a:t>Ákos Serfozo, Constantin Domenic Stancel, Jaehyun Park, Joppe Balbaert, Marine Cazelles, Ramon Marimon Farran 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A8449-B916-4AA8-A17E-2588DEA8CFD8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idx="1"/>
          </p:nvPr>
        </p:nvSpPr>
        <p:spPr>
          <a:xfrm>
            <a:off x="677334" y="1404731"/>
            <a:ext cx="8596668" cy="4636632"/>
          </a:xfrm>
        </p:spPr>
        <p:txBody>
          <a:bodyPr/>
          <a:lstStyle/>
          <a:p>
            <a:r>
              <a:rPr lang="en-US" dirty="0"/>
              <a:t>Door in the scale model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www.eps2016-wiki2.dee.isep.ipp.pt/lib/exe/fetch.php?w=500&amp;tok=78fcbd&amp;media=doorclosedposi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935438"/>
            <a:ext cx="3133329" cy="3835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eps2016-wiki2.dee.isep.ipp.pt/lib/exe/fetch.php?w=500&amp;tok=6f131e&amp;media=dooropenposi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884" y="1948034"/>
            <a:ext cx="300473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eps2016-wiki2.dee.isep.ipp.pt/lib/exe/fetch.php?w=500&amp;tok=5b4ac2&amp;media=woodenblockdo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837" y="2288396"/>
            <a:ext cx="3079994" cy="312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031800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25A32F2-BBDE-4008-9FC8-A5BDABEDCF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696</Words>
  <Application>Microsoft Office PowerPoint</Application>
  <PresentationFormat>Breedbeeld</PresentationFormat>
  <Paragraphs>150</Paragraphs>
  <Slides>17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2" baseType="lpstr">
      <vt:lpstr>Arial</vt:lpstr>
      <vt:lpstr>Corbel</vt:lpstr>
      <vt:lpstr>Trebuchet MS</vt:lpstr>
      <vt:lpstr>Wingdings 3</vt:lpstr>
      <vt:lpstr>Facet</vt:lpstr>
      <vt:lpstr>Wooden dome shelter</vt:lpstr>
      <vt:lpstr>Outline</vt:lpstr>
      <vt:lpstr>Problem</vt:lpstr>
      <vt:lpstr>Objective</vt:lpstr>
      <vt:lpstr>Project management</vt:lpstr>
      <vt:lpstr>Marketing</vt:lpstr>
      <vt:lpstr>Sustainability</vt:lpstr>
      <vt:lpstr>Project Development: Automatic Door </vt:lpstr>
      <vt:lpstr>Project Development: Automatic Door (2)</vt:lpstr>
      <vt:lpstr>Project Development: Automatic Window</vt:lpstr>
      <vt:lpstr>Project Development: Automatic Window (2)</vt:lpstr>
      <vt:lpstr>Project Development: Junction Node </vt:lpstr>
      <vt:lpstr>Project Development: Beams and Panels</vt:lpstr>
      <vt:lpstr>Tests and results</vt:lpstr>
      <vt:lpstr>Tests and results (2)</vt:lpstr>
      <vt:lpstr>Tests and results (3)</vt:lpstr>
      <vt:lpstr>Conclusion and future development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2016-04-15T12:23:28Z</dcterms:created>
  <dcterms:modified xsi:type="dcterms:W3CDTF">2016-06-11T20:03:31Z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TC030988899991</vt:lpwstr>
  </property>
</Properties>
</file>